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8" r:id="rId14"/>
    <p:sldId id="271" r:id="rId15"/>
    <p:sldId id="272" r:id="rId16"/>
    <p:sldId id="273" r:id="rId17"/>
    <p:sldId id="274" r:id="rId18"/>
    <p:sldId id="267" r:id="rId19"/>
    <p:sldId id="276" r:id="rId20"/>
    <p:sldId id="277" r:id="rId21"/>
    <p:sldId id="270" r:id="rId22"/>
  </p:sldIdLst>
  <p:sldSz cx="12192000" cy="6858000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1151F9-DB2A-4742-8A61-1B21E67ED9F8}">
  <a:tblStyle styleId="{1E1151F9-DB2A-4742-8A61-1B21E67ED9F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60" y="10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1;p14" descr="image.png">
            <a:extLst>
              <a:ext uri="{FF2B5EF4-FFF2-40B4-BE49-F238E27FC236}">
                <a16:creationId xmlns:a16="http://schemas.microsoft.com/office/drawing/2014/main" id="{410C7C3C-812D-D191-8B0A-E6F4D7A388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4851" y="0"/>
            <a:ext cx="12328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5;p13">
            <a:extLst>
              <a:ext uri="{FF2B5EF4-FFF2-40B4-BE49-F238E27FC236}">
                <a16:creationId xmlns:a16="http://schemas.microsoft.com/office/drawing/2014/main" id="{074E5B53-8C3C-9B48-8DBF-2A06A7654506}"/>
              </a:ext>
            </a:extLst>
          </p:cNvPr>
          <p:cNvSpPr txBox="1"/>
          <p:nvPr/>
        </p:nvSpPr>
        <p:spPr>
          <a:xfrm>
            <a:off x="2655417" y="2110680"/>
            <a:ext cx="688101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기반 PQC 전환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우선순위 진단 플랫폼</a:t>
            </a:r>
            <a:endParaRPr dirty="0"/>
          </a:p>
        </p:txBody>
      </p:sp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15BC1035-9168-5A8B-3B91-0F61C58DA289}"/>
              </a:ext>
            </a:extLst>
          </p:cNvPr>
          <p:cNvSpPr txBox="1"/>
          <p:nvPr/>
        </p:nvSpPr>
        <p:spPr>
          <a:xfrm>
            <a:off x="2819251" y="4129980"/>
            <a:ext cx="65533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종합설계 기획 발표</a:t>
            </a:r>
          </a:p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팀원</a:t>
            </a:r>
            <a:r>
              <a:rPr lang="en-US" altLang="ko-KR" sz="1300" b="1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ko-KR" altLang="en-US" sz="1300" b="1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경건웅</a:t>
            </a:r>
            <a:r>
              <a:rPr lang="en-US" altLang="ko-KR" sz="1300" b="1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300" b="1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최진혁</a:t>
            </a:r>
            <a:r>
              <a:rPr lang="en-US" altLang="ko-KR" sz="1300" b="1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300" b="1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허준영</a:t>
            </a:r>
            <a:endParaRPr lang="en-US" sz="1300" b="1" i="0" u="none" strike="noStrike" cap="none" dirty="0">
              <a:solidFill>
                <a:srgbClr val="9CA3A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2770" y="1596627"/>
            <a:ext cx="3429000" cy="463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7670" y="1596627"/>
            <a:ext cx="3429000" cy="463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2287083" y="2606277"/>
            <a:ext cx="2980372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1. '사실 수집' (Inventory)</a:t>
            </a:r>
            <a:endParaRPr dirty="0"/>
          </a:p>
        </p:txBody>
      </p:sp>
      <p:sp>
        <p:nvSpPr>
          <p:cNvPr id="202" name="Google Shape;202;p22"/>
          <p:cNvSpPr txBox="1"/>
          <p:nvPr/>
        </p:nvSpPr>
        <p:spPr>
          <a:xfrm>
            <a:off x="2287082" y="3835002"/>
            <a:ext cx="3014187" cy="128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문제:</a:t>
            </a: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"어디에 RSA가 쓰이는지 모른다."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해결 (How):</a:t>
            </a: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PQC 특화 스캐너 3</a:t>
            </a:r>
            <a:r>
              <a:rPr lang="ko-KR" altLang="en-US" sz="120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종</a:t>
            </a:r>
            <a:endParaRPr lang="en-US" altLang="ko-KR" sz="1200" dirty="0">
              <a:solidFill>
                <a:srgbClr val="D1D5DB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                    (SAST/SCA/Config)이 실제로 </a:t>
            </a:r>
          </a:p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                    </a:t>
            </a: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실행되는 모든 PQC 취약 </a:t>
            </a:r>
            <a:r>
              <a:rPr lang="ko-KR" altLang="en-US" sz="120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코</a:t>
            </a: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드를   </a:t>
            </a:r>
          </a:p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                    </a:t>
            </a: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정확히 </a:t>
            </a:r>
            <a:r>
              <a:rPr lang="ko-KR" alt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발견</a:t>
            </a: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203" name="Google Shape;203;p22"/>
          <p:cNvSpPr txBox="1"/>
          <p:nvPr/>
        </p:nvSpPr>
        <p:spPr>
          <a:xfrm>
            <a:off x="7201983" y="2606277"/>
            <a:ext cx="2980372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2. '문맥 분석' (Prioritization)</a:t>
            </a:r>
            <a:endParaRPr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7201983" y="3835002"/>
            <a:ext cx="2980372" cy="889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문제:</a:t>
            </a: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"찾아도 뭘 먼저 고칠지 모른다."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해결 (How):</a:t>
            </a: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AI가 '사실'과 '비즈니스 문맥을 </a:t>
            </a:r>
            <a:endParaRPr lang="ko-KR" altLang="en-US" sz="1200" b="0" i="0" u="none" strike="noStrike" cap="none" dirty="0">
              <a:solidFill>
                <a:srgbClr val="D1D5DB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                   </a:t>
            </a:r>
            <a:r>
              <a:rPr lang="ko-KR" alt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결합 순위 제공</a:t>
            </a:r>
            <a:endParaRPr lang="ko-KR" altLang="en-US" dirty="0"/>
          </a:p>
        </p:txBody>
      </p:sp>
      <p:pic>
        <p:nvPicPr>
          <p:cNvPr id="207" name="Google Shape;207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8670" y="19109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63570" y="191095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3. 프로젝트 개요: "어떻게" 문제를 해결하는가?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0791" y="0"/>
            <a:ext cx="1237358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571500" y="3895725"/>
            <a:ext cx="11049000" cy="38100"/>
          </a:xfrm>
          <a:prstGeom prst="roundRect">
            <a:avLst>
              <a:gd name="adj" fmla="val 16667"/>
            </a:avLst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507968" y="4152900"/>
            <a:ext cx="266830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1. 입력</a:t>
            </a:r>
            <a:endParaRPr dirty="0"/>
          </a:p>
        </p:txBody>
      </p:sp>
      <p:sp>
        <p:nvSpPr>
          <p:cNvPr id="200" name="Google Shape;200;p22"/>
          <p:cNvSpPr txBox="1"/>
          <p:nvPr/>
        </p:nvSpPr>
        <p:spPr>
          <a:xfrm>
            <a:off x="571500" y="4657725"/>
            <a:ext cx="254124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사용자가 분석을 원하는 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GitHub Repository URL </a:t>
            </a:r>
            <a:r>
              <a:rPr lang="ko-KR" alt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입력</a:t>
            </a:r>
            <a:endParaRPr dirty="0"/>
          </a:p>
        </p:txBody>
      </p:sp>
      <p:sp>
        <p:nvSpPr>
          <p:cNvPr id="201" name="Google Shape;201;p22"/>
          <p:cNvSpPr txBox="1"/>
          <p:nvPr/>
        </p:nvSpPr>
        <p:spPr>
          <a:xfrm>
            <a:off x="3343888" y="2224633"/>
            <a:ext cx="266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2. 사실 수집</a:t>
            </a:r>
            <a:endParaRPr dirty="0"/>
          </a:p>
        </p:txBody>
      </p:sp>
      <p:sp>
        <p:nvSpPr>
          <p:cNvPr id="202" name="Google Shape;202;p22"/>
          <p:cNvSpPr txBox="1"/>
          <p:nvPr/>
        </p:nvSpPr>
        <p:spPr>
          <a:xfrm>
            <a:off x="3295522" y="2640508"/>
            <a:ext cx="280047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PQC 특화 스캐너(SAST/SCA/Config)가 취약한 코드, PQC 미지원 라이브러리 등 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'사실'을 수집</a:t>
            </a:r>
            <a:endParaRPr dirty="0"/>
          </a:p>
        </p:txBody>
      </p:sp>
      <p:sp>
        <p:nvSpPr>
          <p:cNvPr id="203" name="Google Shape;203;p22"/>
          <p:cNvSpPr txBox="1"/>
          <p:nvPr/>
        </p:nvSpPr>
        <p:spPr>
          <a:xfrm>
            <a:off x="6179808" y="4152900"/>
            <a:ext cx="266830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3. AI 분석</a:t>
            </a:r>
            <a:endParaRPr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6096000" y="4657725"/>
            <a:ext cx="280805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AI가 '사실'과 '비즈니스 문맥을 결합하여 위험도, 예상 비용, 우선순위를 산출</a:t>
            </a:r>
            <a:endParaRPr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9015728" y="2187021"/>
            <a:ext cx="266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4. 전략 제시</a:t>
            </a:r>
            <a:endParaRPr dirty="0"/>
          </a:p>
        </p:txBody>
      </p:sp>
      <p:sp>
        <p:nvSpPr>
          <p:cNvPr id="206" name="Google Shape;206;p22"/>
          <p:cNvSpPr txBox="1"/>
          <p:nvPr/>
        </p:nvSpPr>
        <p:spPr>
          <a:xfrm>
            <a:off x="9015728" y="2640508"/>
            <a:ext cx="26682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대시보드를 통해 전환 '우선순위’와 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'로드맵'을 직관적으로 시각화하여 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전략 수립 </a:t>
            </a:r>
            <a:r>
              <a:rPr lang="ko-KR" alt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보조</a:t>
            </a:r>
            <a:endParaRPr dirty="0"/>
          </a:p>
        </p:txBody>
      </p:sp>
      <p:sp>
        <p:nvSpPr>
          <p:cNvPr id="207" name="Google Shape;207;p22"/>
          <p:cNvSpPr/>
          <p:nvPr/>
        </p:nvSpPr>
        <p:spPr>
          <a:xfrm>
            <a:off x="1746870" y="3819525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0B1226"/>
          </a:solidFill>
          <a:ln w="381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4582790" y="3819525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0B1226"/>
          </a:solidFill>
          <a:ln w="381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7418709" y="3819525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0B1226"/>
          </a:solidFill>
          <a:ln w="381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0254629" y="3819525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0B1226"/>
          </a:solidFill>
          <a:ln w="381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3. 프로젝트 개요: 작동 방식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881" y="0"/>
            <a:ext cx="1234764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074664"/>
            <a:ext cx="2476500" cy="368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9000" y="2074664"/>
            <a:ext cx="2476500" cy="368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074664"/>
            <a:ext cx="2476500" cy="368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0" y="2074664"/>
            <a:ext cx="2476500" cy="36802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819626" y="3084314"/>
            <a:ext cx="1980247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PQC SAST 스캐너</a:t>
            </a:r>
            <a:endParaRPr dirty="0"/>
          </a:p>
        </p:txBody>
      </p:sp>
      <p:sp>
        <p:nvSpPr>
          <p:cNvPr id="222" name="Google Shape;222;p23"/>
          <p:cNvSpPr txBox="1"/>
          <p:nvPr/>
        </p:nvSpPr>
        <p:spPr>
          <a:xfrm>
            <a:off x="867788" y="4220586"/>
            <a:ext cx="188595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AST 기반으로 코드 내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암호 함수 호출을 정밀 탐지</a:t>
            </a:r>
            <a:endParaRPr dirty="0"/>
          </a:p>
        </p:txBody>
      </p:sp>
      <p:sp>
        <p:nvSpPr>
          <p:cNvPr id="223" name="Google Shape;223;p23"/>
          <p:cNvSpPr txBox="1"/>
          <p:nvPr/>
        </p:nvSpPr>
        <p:spPr>
          <a:xfrm>
            <a:off x="3677126" y="3084314"/>
            <a:ext cx="1980247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PQC SCA 스캐너</a:t>
            </a:r>
            <a:endParaRPr dirty="0"/>
          </a:p>
        </p:txBody>
      </p:sp>
      <p:sp>
        <p:nvSpPr>
          <p:cNvPr id="224" name="Google Shape;224;p23"/>
          <p:cNvSpPr txBox="1"/>
          <p:nvPr/>
        </p:nvSpPr>
        <p:spPr>
          <a:xfrm>
            <a:off x="3725138" y="4220586"/>
            <a:ext cx="18861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package.json, pom.xml 등을 분석하여 PQC 미지원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라이브러리 </a:t>
            </a:r>
            <a:r>
              <a:rPr lang="ko-KR" alt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탐지</a:t>
            </a:r>
            <a:endParaRPr dirty="0"/>
          </a:p>
        </p:txBody>
      </p:sp>
      <p:sp>
        <p:nvSpPr>
          <p:cNvPr id="225" name="Google Shape;225;p23"/>
          <p:cNvSpPr txBox="1"/>
          <p:nvPr/>
        </p:nvSpPr>
        <p:spPr>
          <a:xfrm>
            <a:off x="6534626" y="3084314"/>
            <a:ext cx="1980247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PQC Config 스캐너</a:t>
            </a:r>
            <a:endParaRPr dirty="0"/>
          </a:p>
        </p:txBody>
      </p:sp>
      <p:sp>
        <p:nvSpPr>
          <p:cNvPr id="226" name="Google Shape;226;p23"/>
          <p:cNvSpPr txBox="1"/>
          <p:nvPr/>
        </p:nvSpPr>
        <p:spPr>
          <a:xfrm>
            <a:off x="6581774" y="4220587"/>
            <a:ext cx="18859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설정 파일에서 RSA 인증서, 구형 TLS 프로토콜 등 인프라 취약점 탐지</a:t>
            </a:r>
            <a:endParaRPr dirty="0"/>
          </a:p>
        </p:txBody>
      </p:sp>
      <p:sp>
        <p:nvSpPr>
          <p:cNvPr id="227" name="Google Shape;227;p23"/>
          <p:cNvSpPr txBox="1"/>
          <p:nvPr/>
        </p:nvSpPr>
        <p:spPr>
          <a:xfrm>
            <a:off x="9537000" y="3084325"/>
            <a:ext cx="168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AI 분석</a:t>
            </a:r>
            <a:r>
              <a:rPr lang="en-US" sz="2400" b="1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모듈</a:t>
            </a:r>
            <a:endParaRPr dirty="0"/>
          </a:p>
        </p:txBody>
      </p:sp>
      <p:sp>
        <p:nvSpPr>
          <p:cNvPr id="228" name="Google Shape;228;p23"/>
          <p:cNvSpPr txBox="1"/>
          <p:nvPr/>
        </p:nvSpPr>
        <p:spPr>
          <a:xfrm>
            <a:off x="9439125" y="4220587"/>
            <a:ext cx="18861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비즈니스 맥락을 고려하여 위험도, 예상 리팩토링 비용, 전환 우선순위를 종합적으로 산출</a:t>
            </a:r>
            <a:endParaRPr dirty="0"/>
          </a:p>
        </p:txBody>
      </p:sp>
      <p:pic>
        <p:nvPicPr>
          <p:cNvPr id="229" name="Google Shape;229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2388989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8650" y="238898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39000" y="2388989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53650" y="2388989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4. 핵심 </a:t>
            </a: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기능 구현</a:t>
            </a: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: 3종 스캐너 + AI 분석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4852" y="0"/>
            <a:ext cx="123735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>
          <a:blip r:embed="rId4"/>
          <a:srcRect/>
          <a:stretch/>
        </p:blipFill>
        <p:spPr>
          <a:xfrm>
            <a:off x="4435577" y="1603420"/>
            <a:ext cx="7265192" cy="421145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571500" y="2590800"/>
            <a:ext cx="555069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System Components</a:t>
            </a:r>
            <a:endParaRPr dirty="0"/>
          </a:p>
        </p:txBody>
      </p:sp>
      <p:sp>
        <p:nvSpPr>
          <p:cNvPr id="253" name="Google Shape;253;p25"/>
          <p:cNvSpPr txBox="1"/>
          <p:nvPr/>
        </p:nvSpPr>
        <p:spPr>
          <a:xfrm>
            <a:off x="571500" y="3086100"/>
            <a:ext cx="52863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3B82F6"/>
                </a:solidFill>
                <a:latin typeface="Lato"/>
                <a:ea typeface="Lato"/>
                <a:cs typeface="Lato"/>
                <a:sym typeface="Lato"/>
              </a:rPr>
              <a:t>Frontend: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Next.js</a:t>
            </a:r>
            <a:r>
              <a:rPr lang="en-US" sz="135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(Dashboard &amp; Input)</a:t>
            </a:r>
            <a:endParaRPr dirty="0"/>
          </a:p>
        </p:txBody>
      </p:sp>
      <p:sp>
        <p:nvSpPr>
          <p:cNvPr id="254" name="Google Shape;254;p25"/>
          <p:cNvSpPr txBox="1"/>
          <p:nvPr/>
        </p:nvSpPr>
        <p:spPr>
          <a:xfrm>
            <a:off x="571500" y="3503265"/>
            <a:ext cx="52863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3B82F6"/>
                </a:solidFill>
                <a:latin typeface="Lato"/>
                <a:ea typeface="Lato"/>
                <a:cs typeface="Lato"/>
                <a:sym typeface="Lato"/>
              </a:rPr>
              <a:t>Backend: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FastAPI, </a:t>
            </a:r>
            <a:r>
              <a:rPr lang="en-US" sz="1350" b="0" i="0" u="none" strike="noStrike" cap="none" dirty="0" err="1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Gunicorn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/>
          </a:p>
        </p:txBody>
      </p:sp>
      <p:sp>
        <p:nvSpPr>
          <p:cNvPr id="255" name="Google Shape;255;p25"/>
          <p:cNvSpPr txBox="1"/>
          <p:nvPr/>
        </p:nvSpPr>
        <p:spPr>
          <a:xfrm>
            <a:off x="571500" y="3920430"/>
            <a:ext cx="52863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3B82F6"/>
                </a:solidFill>
                <a:latin typeface="Lato"/>
                <a:ea typeface="Lato"/>
                <a:cs typeface="Lato"/>
                <a:sym typeface="Lato"/>
              </a:rPr>
              <a:t>AI / Async: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OpenAI, Celery, Redis</a:t>
            </a:r>
            <a:endParaRPr dirty="0"/>
          </a:p>
        </p:txBody>
      </p:sp>
      <p:sp>
        <p:nvSpPr>
          <p:cNvPr id="256" name="Google Shape;256;p25"/>
          <p:cNvSpPr txBox="1"/>
          <p:nvPr/>
        </p:nvSpPr>
        <p:spPr>
          <a:xfrm>
            <a:off x="571500" y="4337595"/>
            <a:ext cx="52863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3B82F6"/>
                </a:solidFill>
                <a:latin typeface="Lato"/>
                <a:ea typeface="Lato"/>
                <a:cs typeface="Lato"/>
                <a:sym typeface="Lato"/>
              </a:rPr>
              <a:t>Database: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PostgreSQL, Amazon S3</a:t>
            </a:r>
            <a:endParaRPr dirty="0"/>
          </a:p>
        </p:txBody>
      </p:sp>
      <p:sp>
        <p:nvSpPr>
          <p:cNvPr id="257" name="Google Shape;257;p25"/>
          <p:cNvSpPr txBox="1"/>
          <p:nvPr/>
        </p:nvSpPr>
        <p:spPr>
          <a:xfrm>
            <a:off x="571500" y="4754760"/>
            <a:ext cx="52863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3B82F6"/>
                </a:solidFill>
                <a:latin typeface="Lato"/>
                <a:ea typeface="Lato"/>
                <a:cs typeface="Lato"/>
                <a:sym typeface="Lato"/>
              </a:rPr>
              <a:t>Infra: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AWS EC2, Docker, Sentry</a:t>
            </a:r>
            <a:endParaRPr dirty="0"/>
          </a:p>
        </p:txBody>
      </p:sp>
      <p:sp>
        <p:nvSpPr>
          <p:cNvPr id="259" name="Google Shape;259;p25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5. 시스템 아키텍처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634E3-A7FD-C2C8-202F-E35A861E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34089E-83FD-D9D8-2750-428E48B71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Google Shape;238;p24" descr="image.png">
            <a:extLst>
              <a:ext uri="{FF2B5EF4-FFF2-40B4-BE49-F238E27FC236}">
                <a16:creationId xmlns:a16="http://schemas.microsoft.com/office/drawing/2014/main" id="{CDBB6DB2-1B12-43F0-78BF-BCEDDDBDB4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863" y="0"/>
            <a:ext cx="123880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5;p24">
            <a:extLst>
              <a:ext uri="{FF2B5EF4-FFF2-40B4-BE49-F238E27FC236}">
                <a16:creationId xmlns:a16="http://schemas.microsoft.com/office/drawing/2014/main" id="{90E259A6-0F8A-48FD-F526-8A0FDDA4B323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6. </a:t>
            </a: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주요 기능</a:t>
            </a:r>
            <a:r>
              <a:rPr lang="en-US" altLang="ko-KR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메인 페이지</a:t>
            </a:r>
            <a:endParaRPr lang="en-US" altLang="ko-KR" sz="3000" b="1" dirty="0">
              <a:solidFill>
                <a:srgbClr val="3B82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4723BB-1D8E-BDA1-2F89-8F94BB140E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4386" y="1259469"/>
            <a:ext cx="97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9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53E21-58C3-BBF3-1221-E6630301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371F0-6A2C-DDF5-025B-87EE787D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75D19-2601-CA4E-271E-65C7F854E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Google Shape;238;p24" descr="image.png">
            <a:extLst>
              <a:ext uri="{FF2B5EF4-FFF2-40B4-BE49-F238E27FC236}">
                <a16:creationId xmlns:a16="http://schemas.microsoft.com/office/drawing/2014/main" id="{596729A3-57E7-6C14-B581-2099647651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862" y="0"/>
            <a:ext cx="124151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5;p24">
            <a:extLst>
              <a:ext uri="{FF2B5EF4-FFF2-40B4-BE49-F238E27FC236}">
                <a16:creationId xmlns:a16="http://schemas.microsoft.com/office/drawing/2014/main" id="{7612B897-D713-D612-8432-89B8144F5908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6. </a:t>
            </a: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주요 기능</a:t>
            </a:r>
            <a:r>
              <a:rPr lang="en-US" altLang="ko-KR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: crypto inventory(</a:t>
            </a: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암호</a:t>
            </a:r>
            <a:r>
              <a:rPr lang="en-US" altLang="ko-KR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en-US" altLang="ko-KR" sz="3000" b="1" dirty="0">
              <a:solidFill>
                <a:srgbClr val="3B82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C255C5-F40A-36C9-ACDE-9A5BF529F958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696719" y="1315431"/>
            <a:ext cx="9720000" cy="49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C76E-672B-6E16-CFB8-5560968C5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1384B-FBE3-F583-FC18-B3CF364F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888B9-35DC-8CC3-D165-EB43D8E1B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Google Shape;238;p24" descr="image.png">
            <a:extLst>
              <a:ext uri="{FF2B5EF4-FFF2-40B4-BE49-F238E27FC236}">
                <a16:creationId xmlns:a16="http://schemas.microsoft.com/office/drawing/2014/main" id="{92D46BA1-03B6-CC7E-5E98-61EDEEBA22B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863" y="0"/>
            <a:ext cx="123812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5;p24">
            <a:extLst>
              <a:ext uri="{FF2B5EF4-FFF2-40B4-BE49-F238E27FC236}">
                <a16:creationId xmlns:a16="http://schemas.microsoft.com/office/drawing/2014/main" id="{8C255C1A-5FF3-67D4-3F23-15D9E3F6E367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6. </a:t>
            </a: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주요 기능</a:t>
            </a:r>
            <a:r>
              <a:rPr lang="en-US" altLang="ko-KR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: Repository Heatmap</a:t>
            </a:r>
            <a:endParaRPr lang="en-US" altLang="ko-KR" sz="3000" b="1" dirty="0">
              <a:solidFill>
                <a:srgbClr val="3B82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DB760E-A2CA-C864-71BD-4F65C9F29B7C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674386" y="1312377"/>
            <a:ext cx="9720000" cy="49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FB9-9BBB-424E-88B3-891E7D2F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25243-F0CD-F7FD-EB79-2EEBFC6E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566B3D-B6C8-E31D-6406-D76AEED0E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Google Shape;238;p24" descr="image.png">
            <a:extLst>
              <a:ext uri="{FF2B5EF4-FFF2-40B4-BE49-F238E27FC236}">
                <a16:creationId xmlns:a16="http://schemas.microsoft.com/office/drawing/2014/main" id="{F6D66FC2-A3AA-6DFD-BA14-46EF533014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863" y="0"/>
            <a:ext cx="123812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5;p24">
            <a:extLst>
              <a:ext uri="{FF2B5EF4-FFF2-40B4-BE49-F238E27FC236}">
                <a16:creationId xmlns:a16="http://schemas.microsoft.com/office/drawing/2014/main" id="{2C20DF9C-1356-9EE6-DCDB-1534C69B02EE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6. </a:t>
            </a: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주요 기능</a:t>
            </a:r>
            <a:r>
              <a:rPr lang="en-US" altLang="ko-KR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: Recommendations</a:t>
            </a:r>
            <a:endParaRPr lang="en-US" altLang="ko-KR" sz="3000" b="1" dirty="0">
              <a:solidFill>
                <a:srgbClr val="3B82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2A1AA3-BA50-0415-DBD7-E221A0E37512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674386" y="1314334"/>
            <a:ext cx="9720000" cy="49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0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367" y="0"/>
            <a:ext cx="123022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24112"/>
            <a:ext cx="5286375" cy="29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424112"/>
            <a:ext cx="5286375" cy="29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849391" y="2814637"/>
            <a:ext cx="4730591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기술적 효과</a:t>
            </a:r>
            <a:endParaRPr dirty="0"/>
          </a:p>
        </p:txBody>
      </p:sp>
      <p:sp>
        <p:nvSpPr>
          <p:cNvPr id="242" name="Google Shape;242;p24"/>
          <p:cNvSpPr txBox="1"/>
          <p:nvPr/>
        </p:nvSpPr>
        <p:spPr>
          <a:xfrm>
            <a:off x="962025" y="3405187"/>
            <a:ext cx="4505325" cy="137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✓ 기존 보안 도구가 탐지하지 못한 PQC 전환 위험을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1350" b="1" i="0" u="none" strike="noStrike" cap="none" dirty="0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'정량적'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으로 진단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✓ AI 기반 분석을 통해 수동 분석 대비 압도적으로 빠른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1350" b="1" i="0" u="none" strike="noStrike" cap="none" dirty="0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'전환 로드맵' 자동 생성</a:t>
            </a:r>
            <a:endParaRPr dirty="0"/>
          </a:p>
        </p:txBody>
      </p:sp>
      <p:sp>
        <p:nvSpPr>
          <p:cNvPr id="243" name="Google Shape;243;p24"/>
          <p:cNvSpPr txBox="1"/>
          <p:nvPr/>
        </p:nvSpPr>
        <p:spPr>
          <a:xfrm>
            <a:off x="6612016" y="2814637"/>
            <a:ext cx="4730591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산업적 효과</a:t>
            </a:r>
            <a:endParaRPr dirty="0"/>
          </a:p>
        </p:txBody>
      </p:sp>
      <p:sp>
        <p:nvSpPr>
          <p:cNvPr id="244" name="Google Shape;244;p24"/>
          <p:cNvSpPr txBox="1"/>
          <p:nvPr/>
        </p:nvSpPr>
        <p:spPr>
          <a:xfrm>
            <a:off x="6612016" y="3405187"/>
            <a:ext cx="4730591" cy="137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✓ 기업이 </a:t>
            </a:r>
            <a:r>
              <a:rPr lang="en-US" sz="1350" b="1" i="0" u="none" strike="noStrike" cap="none" dirty="0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'고비용 컨설팅'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없이도 자율적인 PQC 대응 체</a:t>
            </a:r>
            <a:r>
              <a:rPr lang="ko-KR" alt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계</a:t>
            </a:r>
            <a:endParaRPr lang="en-US" altLang="ko-KR" sz="1350" b="0" i="0" u="none" strike="noStrike" cap="none" dirty="0">
              <a:solidFill>
                <a:srgbClr val="D1D5DB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구축 가능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✓ 양자 보안 전환 시장의 </a:t>
            </a:r>
            <a:r>
              <a:rPr lang="en-US" sz="1350" b="1" i="0" u="none" strike="noStrike" cap="none" dirty="0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'진입 장벽'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을 크게 낮추어 PQC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생태계 활성화에 기여</a:t>
            </a:r>
            <a:endParaRPr dirty="0"/>
          </a:p>
        </p:txBody>
      </p:sp>
      <p:sp>
        <p:nvSpPr>
          <p:cNvPr id="245" name="Google Shape;245;p24"/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. 기대 효과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43979-12E6-FF7D-CF48-C78C3720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74DB54-8BD8-1CFD-599E-B0F5E9C45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Google Shape;238;p24" descr="image.png">
            <a:extLst>
              <a:ext uri="{FF2B5EF4-FFF2-40B4-BE49-F238E27FC236}">
                <a16:creationId xmlns:a16="http://schemas.microsoft.com/office/drawing/2014/main" id="{FC79F5F3-2FEE-64C0-B0A3-DB046BCF89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367" y="0"/>
            <a:ext cx="1230224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5;p24">
            <a:extLst>
              <a:ext uri="{FF2B5EF4-FFF2-40B4-BE49-F238E27FC236}">
                <a16:creationId xmlns:a16="http://schemas.microsoft.com/office/drawing/2014/main" id="{F7C9F497-423B-F375-BEC3-67569360392E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8. </a:t>
            </a: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업무 분담</a:t>
            </a:r>
            <a:endParaRPr dirty="0"/>
          </a:p>
        </p:txBody>
      </p:sp>
      <p:pic>
        <p:nvPicPr>
          <p:cNvPr id="6" name="Google Shape;110;p15" descr="image.png">
            <a:extLst>
              <a:ext uri="{FF2B5EF4-FFF2-40B4-BE49-F238E27FC236}">
                <a16:creationId xmlns:a16="http://schemas.microsoft.com/office/drawing/2014/main" id="{5BBF1B34-9427-414E-EF73-D61CC7776C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312789"/>
            <a:ext cx="3429000" cy="320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1;p15" descr="image.png">
            <a:extLst>
              <a:ext uri="{FF2B5EF4-FFF2-40B4-BE49-F238E27FC236}">
                <a16:creationId xmlns:a16="http://schemas.microsoft.com/office/drawing/2014/main" id="{7CBF04ED-3F94-09BF-E90A-32B6A68D89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6740" y="2312789"/>
            <a:ext cx="3429000" cy="320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2;p15" descr="image.png">
            <a:extLst>
              <a:ext uri="{FF2B5EF4-FFF2-40B4-BE49-F238E27FC236}">
                <a16:creationId xmlns:a16="http://schemas.microsoft.com/office/drawing/2014/main" id="{F35CA7D9-16CE-8078-E43A-882A8B2E0E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1980" y="2312789"/>
            <a:ext cx="3429000" cy="32039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3;p15">
            <a:extLst>
              <a:ext uri="{FF2B5EF4-FFF2-40B4-BE49-F238E27FC236}">
                <a16:creationId xmlns:a16="http://schemas.microsoft.com/office/drawing/2014/main" id="{C198D855-CAED-F8E7-0D9F-546FF94BE8A1}"/>
              </a:ext>
            </a:extLst>
          </p:cNvPr>
          <p:cNvSpPr txBox="1"/>
          <p:nvPr/>
        </p:nvSpPr>
        <p:spPr>
          <a:xfrm>
            <a:off x="954314" y="2650909"/>
            <a:ext cx="24503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i="0" u="none" strike="noStrike" cap="none" dirty="0" err="1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경건웅</a:t>
            </a:r>
            <a:endParaRPr sz="3000" dirty="0"/>
          </a:p>
        </p:txBody>
      </p:sp>
      <p:sp>
        <p:nvSpPr>
          <p:cNvPr id="10" name="Google Shape;113;p15">
            <a:extLst>
              <a:ext uri="{FF2B5EF4-FFF2-40B4-BE49-F238E27FC236}">
                <a16:creationId xmlns:a16="http://schemas.microsoft.com/office/drawing/2014/main" id="{39CEAC70-D22B-9301-F965-6558E190E482}"/>
              </a:ext>
            </a:extLst>
          </p:cNvPr>
          <p:cNvSpPr txBox="1"/>
          <p:nvPr/>
        </p:nvSpPr>
        <p:spPr>
          <a:xfrm>
            <a:off x="4886087" y="2650909"/>
            <a:ext cx="24503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최진혁</a:t>
            </a:r>
            <a:endParaRPr sz="3000" dirty="0"/>
          </a:p>
        </p:txBody>
      </p:sp>
      <p:sp>
        <p:nvSpPr>
          <p:cNvPr id="11" name="Google Shape;113;p15">
            <a:extLst>
              <a:ext uri="{FF2B5EF4-FFF2-40B4-BE49-F238E27FC236}">
                <a16:creationId xmlns:a16="http://schemas.microsoft.com/office/drawing/2014/main" id="{48153088-DAA1-A395-199E-5FF98DACE551}"/>
              </a:ext>
            </a:extLst>
          </p:cNvPr>
          <p:cNvSpPr txBox="1"/>
          <p:nvPr/>
        </p:nvSpPr>
        <p:spPr>
          <a:xfrm>
            <a:off x="8686800" y="2650909"/>
            <a:ext cx="24503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허준영</a:t>
            </a:r>
            <a:endParaRPr sz="3000" dirty="0"/>
          </a:p>
        </p:txBody>
      </p:sp>
      <p:sp>
        <p:nvSpPr>
          <p:cNvPr id="13" name="Google Shape;114;p15">
            <a:extLst>
              <a:ext uri="{FF2B5EF4-FFF2-40B4-BE49-F238E27FC236}">
                <a16:creationId xmlns:a16="http://schemas.microsoft.com/office/drawing/2014/main" id="{BD673337-61DB-AFDB-87A3-7FFF54B9D1E3}"/>
              </a:ext>
            </a:extLst>
          </p:cNvPr>
          <p:cNvSpPr txBox="1"/>
          <p:nvPr/>
        </p:nvSpPr>
        <p:spPr>
          <a:xfrm>
            <a:off x="839660" y="3429000"/>
            <a:ext cx="30632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- AI </a:t>
            </a:r>
            <a:r>
              <a:rPr lang="ko-KR" altLang="en-US" sz="12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/>
                <a:cs typeface="Lato" panose="020F0502020204030203" pitchFamily="34" charset="0"/>
                <a:sym typeface="Lato"/>
              </a:rPr>
              <a:t>분석 모델 설계 및 구현</a:t>
            </a:r>
            <a:endParaRPr lang="en-US" altLang="ko-KR" sz="1200" b="0" i="0" u="none" strike="noStrike" cap="none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위험도 산출 로직 개발</a:t>
            </a:r>
            <a:endParaRPr lang="en-US" altLang="ko-KR" sz="12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ko-KR" alt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백엔드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</a:t>
            </a:r>
            <a:r>
              <a:rPr lang="en-US" altLang="ko-KR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개발</a:t>
            </a:r>
            <a:endParaRPr lang="en-US" altLang="ko-KR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-DB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및 </a:t>
            </a:r>
            <a:r>
              <a:rPr lang="en-US" altLang="ko-KR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Redis 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구축</a:t>
            </a:r>
            <a:endParaRPr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Google Shape;114;p15">
            <a:extLst>
              <a:ext uri="{FF2B5EF4-FFF2-40B4-BE49-F238E27FC236}">
                <a16:creationId xmlns:a16="http://schemas.microsoft.com/office/drawing/2014/main" id="{53E04679-D54F-CC7F-ECE7-7BE5204B79B4}"/>
              </a:ext>
            </a:extLst>
          </p:cNvPr>
          <p:cNvSpPr txBox="1"/>
          <p:nvPr/>
        </p:nvSpPr>
        <p:spPr>
          <a:xfrm>
            <a:off x="4664900" y="3450694"/>
            <a:ext cx="30632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- SAST </a:t>
            </a:r>
            <a:r>
              <a:rPr lang="ko-KR" altLang="en-US" sz="12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스캐너 개발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-SCA 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스캐너 개발</a:t>
            </a:r>
            <a:endParaRPr lang="en-US" altLang="ko-KR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-Config 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스캐너 개발</a:t>
            </a:r>
            <a:endParaRPr lang="en-US" altLang="ko-KR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대시보드 설계 및 구현</a:t>
            </a:r>
          </a:p>
        </p:txBody>
      </p:sp>
      <p:sp>
        <p:nvSpPr>
          <p:cNvPr id="15" name="Google Shape;114;p15">
            <a:extLst>
              <a:ext uri="{FF2B5EF4-FFF2-40B4-BE49-F238E27FC236}">
                <a16:creationId xmlns:a16="http://schemas.microsoft.com/office/drawing/2014/main" id="{F96B9DB8-F7D0-54D5-E897-993FA9EE34FB}"/>
              </a:ext>
            </a:extLst>
          </p:cNvPr>
          <p:cNvSpPr txBox="1"/>
          <p:nvPr/>
        </p:nvSpPr>
        <p:spPr>
          <a:xfrm>
            <a:off x="8486239" y="3450694"/>
            <a:ext cx="30632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- SAST </a:t>
            </a:r>
            <a:r>
              <a:rPr lang="ko-KR" altLang="en-US" sz="12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스캐너 개발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-SCA 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스캐너 개발</a:t>
            </a:r>
            <a:endParaRPr lang="en-US" altLang="ko-KR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-Config 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스캐너 개발</a:t>
            </a:r>
            <a:endParaRPr lang="en-US" altLang="ko-KR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대시보드 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191070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397" y="0"/>
            <a:ext cx="1228927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3628377" y="1571625"/>
            <a:ext cx="5334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제안 배경</a:t>
            </a:r>
            <a:endParaRPr dirty="0"/>
          </a:p>
        </p:txBody>
      </p:sp>
      <p:sp>
        <p:nvSpPr>
          <p:cNvPr id="93" name="Google Shape;93;p14"/>
          <p:cNvSpPr txBox="1"/>
          <p:nvPr/>
        </p:nvSpPr>
        <p:spPr>
          <a:xfrm>
            <a:off x="3628377" y="2097286"/>
            <a:ext cx="5334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관련 사례 및 한계점 </a:t>
            </a: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628377" y="2648546"/>
            <a:ext cx="5334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프로젝트 개요 </a:t>
            </a:r>
            <a:endParaRPr dirty="0"/>
          </a:p>
        </p:txBody>
      </p:sp>
      <p:sp>
        <p:nvSpPr>
          <p:cNvPr id="95" name="Google Shape;95;p14"/>
          <p:cNvSpPr txBox="1"/>
          <p:nvPr/>
        </p:nvSpPr>
        <p:spPr>
          <a:xfrm>
            <a:off x="3628377" y="3148608"/>
            <a:ext cx="5334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50" dirty="0">
                <a:solidFill>
                  <a:srgbClr val="D1D5DB"/>
                </a:solidFill>
                <a:latin typeface="Lato"/>
                <a:cs typeface="Lato"/>
                <a:sym typeface="Lato"/>
              </a:rPr>
              <a:t>핵심 기능 구현</a:t>
            </a:r>
            <a:endParaRPr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3628377" y="3674269"/>
            <a:ext cx="5334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ko-KR" altLang="en-US" sz="1650" dirty="0">
                <a:solidFill>
                  <a:srgbClr val="D1D5DB"/>
                </a:solidFill>
                <a:latin typeface="Lato"/>
                <a:cs typeface="Lato"/>
                <a:sym typeface="Lato"/>
              </a:rPr>
              <a:t>시스템 아키텍처</a:t>
            </a:r>
            <a:endParaRPr lang="ko-KR" altLang="en-US" sz="180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3247377" y="1571625"/>
            <a:ext cx="171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3247377" y="2097286"/>
            <a:ext cx="171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3247377" y="2622947"/>
            <a:ext cx="171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3247377" y="3148608"/>
            <a:ext cx="171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3247377" y="3674269"/>
            <a:ext cx="171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295275" y="571500"/>
            <a:ext cx="1160145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INDEX</a:t>
            </a:r>
            <a:endParaRPr dirty="0"/>
          </a:p>
        </p:txBody>
      </p:sp>
      <p:sp>
        <p:nvSpPr>
          <p:cNvPr id="2" name="Google Shape;96;p14">
            <a:extLst>
              <a:ext uri="{FF2B5EF4-FFF2-40B4-BE49-F238E27FC236}">
                <a16:creationId xmlns:a16="http://schemas.microsoft.com/office/drawing/2014/main" id="{E4A2BCAC-1EAD-96C2-BD62-FFCDF7F4E28D}"/>
              </a:ext>
            </a:extLst>
          </p:cNvPr>
          <p:cNvSpPr txBox="1"/>
          <p:nvPr/>
        </p:nvSpPr>
        <p:spPr>
          <a:xfrm>
            <a:off x="3628377" y="4198081"/>
            <a:ext cx="5334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ko-KR" altLang="en-US" sz="1650" dirty="0">
                <a:solidFill>
                  <a:srgbClr val="D1D5DB"/>
                </a:solidFill>
                <a:latin typeface="Lato"/>
                <a:cs typeface="Lato"/>
                <a:sym typeface="Lato"/>
              </a:rPr>
              <a:t>주요기능</a:t>
            </a:r>
            <a:endParaRPr lang="ko-KR" altLang="en-US" sz="1800" dirty="0"/>
          </a:p>
        </p:txBody>
      </p:sp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229E396D-563C-5FE2-E7B3-02C5B68B6A7F}"/>
              </a:ext>
            </a:extLst>
          </p:cNvPr>
          <p:cNvSpPr txBox="1"/>
          <p:nvPr/>
        </p:nvSpPr>
        <p:spPr>
          <a:xfrm>
            <a:off x="3247377" y="4198081"/>
            <a:ext cx="17145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3B82F6"/>
                </a:solidFill>
                <a:latin typeface="Poppins"/>
                <a:cs typeface="Poppins"/>
                <a:sym typeface="Poppins"/>
              </a:rPr>
              <a:t>6</a:t>
            </a:r>
            <a:endParaRPr dirty="0"/>
          </a:p>
        </p:txBody>
      </p:sp>
      <p:sp>
        <p:nvSpPr>
          <p:cNvPr id="4" name="Google Shape;96;p14">
            <a:extLst>
              <a:ext uri="{FF2B5EF4-FFF2-40B4-BE49-F238E27FC236}">
                <a16:creationId xmlns:a16="http://schemas.microsoft.com/office/drawing/2014/main" id="{4E0AB02C-AFDF-A46A-133D-1D45E8D8F031}"/>
              </a:ext>
            </a:extLst>
          </p:cNvPr>
          <p:cNvSpPr txBox="1"/>
          <p:nvPr/>
        </p:nvSpPr>
        <p:spPr>
          <a:xfrm>
            <a:off x="3628377" y="4721893"/>
            <a:ext cx="5334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ko-KR" altLang="en-US" sz="1650" dirty="0">
                <a:solidFill>
                  <a:srgbClr val="D1D5DB"/>
                </a:solidFill>
                <a:latin typeface="Lato"/>
                <a:cs typeface="Lato"/>
                <a:sym typeface="Lato"/>
              </a:rPr>
              <a:t>기대효과</a:t>
            </a:r>
            <a:endParaRPr lang="ko-KR" altLang="en-US" sz="1800" dirty="0"/>
          </a:p>
        </p:txBody>
      </p:sp>
      <p:sp>
        <p:nvSpPr>
          <p:cNvPr id="5" name="Google Shape;102;p14">
            <a:extLst>
              <a:ext uri="{FF2B5EF4-FFF2-40B4-BE49-F238E27FC236}">
                <a16:creationId xmlns:a16="http://schemas.microsoft.com/office/drawing/2014/main" id="{0825C1C1-A887-CA68-4F65-EB47B1AD2CB6}"/>
              </a:ext>
            </a:extLst>
          </p:cNvPr>
          <p:cNvSpPr txBox="1"/>
          <p:nvPr/>
        </p:nvSpPr>
        <p:spPr>
          <a:xfrm>
            <a:off x="3247377" y="4721892"/>
            <a:ext cx="17145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3B82F6"/>
                </a:solidFill>
                <a:latin typeface="Poppins"/>
                <a:cs typeface="Poppins"/>
                <a:sym typeface="Poppins"/>
              </a:rPr>
              <a:t>7</a:t>
            </a:r>
            <a:endParaRPr dirty="0"/>
          </a:p>
        </p:txBody>
      </p:sp>
      <p:sp>
        <p:nvSpPr>
          <p:cNvPr id="6" name="Google Shape;96;p14">
            <a:extLst>
              <a:ext uri="{FF2B5EF4-FFF2-40B4-BE49-F238E27FC236}">
                <a16:creationId xmlns:a16="http://schemas.microsoft.com/office/drawing/2014/main" id="{260EFF06-5391-8E7C-F1AF-20576915DC22}"/>
              </a:ext>
            </a:extLst>
          </p:cNvPr>
          <p:cNvSpPr txBox="1"/>
          <p:nvPr/>
        </p:nvSpPr>
        <p:spPr>
          <a:xfrm>
            <a:off x="3628377" y="5286375"/>
            <a:ext cx="5334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ko-KR" altLang="en-US" sz="1650" dirty="0">
                <a:solidFill>
                  <a:srgbClr val="D1D5DB"/>
                </a:solidFill>
                <a:latin typeface="Lato"/>
                <a:cs typeface="Lato"/>
                <a:sym typeface="Lato"/>
              </a:rPr>
              <a:t>업무분담</a:t>
            </a:r>
            <a:endParaRPr lang="ko-KR" altLang="en-US" sz="1800" dirty="0"/>
          </a:p>
        </p:txBody>
      </p:sp>
      <p:sp>
        <p:nvSpPr>
          <p:cNvPr id="7" name="Google Shape;102;p14">
            <a:extLst>
              <a:ext uri="{FF2B5EF4-FFF2-40B4-BE49-F238E27FC236}">
                <a16:creationId xmlns:a16="http://schemas.microsoft.com/office/drawing/2014/main" id="{0BFE6156-2580-8CA6-DBCD-26F34F0E3274}"/>
              </a:ext>
            </a:extLst>
          </p:cNvPr>
          <p:cNvSpPr txBox="1"/>
          <p:nvPr/>
        </p:nvSpPr>
        <p:spPr>
          <a:xfrm>
            <a:off x="3247377" y="5286374"/>
            <a:ext cx="17145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3B82F6"/>
                </a:solidFill>
                <a:latin typeface="Poppins"/>
                <a:cs typeface="Poppins"/>
                <a:sym typeface="Poppins"/>
              </a:rPr>
              <a:t>8</a:t>
            </a:r>
            <a:endParaRPr dirty="0"/>
          </a:p>
        </p:txBody>
      </p:sp>
      <p:sp>
        <p:nvSpPr>
          <p:cNvPr id="8" name="Google Shape;96;p14">
            <a:extLst>
              <a:ext uri="{FF2B5EF4-FFF2-40B4-BE49-F238E27FC236}">
                <a16:creationId xmlns:a16="http://schemas.microsoft.com/office/drawing/2014/main" id="{4B5BD32C-1148-3020-8071-1900DCE7F933}"/>
              </a:ext>
            </a:extLst>
          </p:cNvPr>
          <p:cNvSpPr txBox="1"/>
          <p:nvPr/>
        </p:nvSpPr>
        <p:spPr>
          <a:xfrm>
            <a:off x="3628377" y="5850855"/>
            <a:ext cx="5334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ko-KR" altLang="en-US" sz="1650" dirty="0">
                <a:solidFill>
                  <a:srgbClr val="D1D5DB"/>
                </a:solidFill>
                <a:latin typeface="Lato"/>
                <a:cs typeface="Lato"/>
                <a:sym typeface="Lato"/>
              </a:rPr>
              <a:t>프로젝트 수행 일정</a:t>
            </a:r>
            <a:endParaRPr lang="ko-KR" altLang="en-US" sz="1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F17349A9-8D70-02FA-558F-0466AFF36B4D}"/>
              </a:ext>
            </a:extLst>
          </p:cNvPr>
          <p:cNvSpPr txBox="1"/>
          <p:nvPr/>
        </p:nvSpPr>
        <p:spPr>
          <a:xfrm>
            <a:off x="3247377" y="5850854"/>
            <a:ext cx="17145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3B82F6"/>
                </a:solidFill>
                <a:latin typeface="Poppins"/>
                <a:cs typeface="Poppins"/>
                <a:sym typeface="Poppins"/>
              </a:rPr>
              <a:t>9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025D1-46AF-CF36-7C79-3A2A4567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938DE0-AA8C-AD8D-77F1-B789DA672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Google Shape;238;p24" descr="image.png">
            <a:extLst>
              <a:ext uri="{FF2B5EF4-FFF2-40B4-BE49-F238E27FC236}">
                <a16:creationId xmlns:a16="http://schemas.microsoft.com/office/drawing/2014/main" id="{89F123E3-66A4-9B51-E40F-6B43149F77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367" y="0"/>
            <a:ext cx="1230224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5;p24">
            <a:extLst>
              <a:ext uri="{FF2B5EF4-FFF2-40B4-BE49-F238E27FC236}">
                <a16:creationId xmlns:a16="http://schemas.microsoft.com/office/drawing/2014/main" id="{A7928207-C3FC-2817-1820-C95823341AEE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ko-KR" altLang="en-US" sz="3000" b="1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프로젝트 수행 일정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C71457-2C50-C9DB-64DC-4A3A2EC61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330028"/>
            <a:ext cx="7214480" cy="505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27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367" y="0"/>
            <a:ext cx="1230224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 txBox="1"/>
          <p:nvPr/>
        </p:nvSpPr>
        <p:spPr>
          <a:xfrm>
            <a:off x="295275" y="2377380"/>
            <a:ext cx="11601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 &amp; A</a:t>
            </a:r>
            <a:endParaRPr dirty="0"/>
          </a:p>
        </p:txBody>
      </p:sp>
      <p:sp>
        <p:nvSpPr>
          <p:cNvPr id="288" name="Google Shape;288;p27"/>
          <p:cNvSpPr txBox="1"/>
          <p:nvPr/>
        </p:nvSpPr>
        <p:spPr>
          <a:xfrm>
            <a:off x="571500" y="3787080"/>
            <a:ext cx="1104900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감사합니다.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2818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12789"/>
            <a:ext cx="3429000" cy="320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6702" y="2312789"/>
            <a:ext cx="3429000" cy="320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1980" y="2312789"/>
            <a:ext cx="3429000" cy="3203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1060846" y="3322439"/>
            <a:ext cx="2450306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HNDL 위협 가시화</a:t>
            </a:r>
            <a:endParaRPr dirty="0"/>
          </a:p>
        </p:txBody>
      </p:sp>
      <p:sp>
        <p:nvSpPr>
          <p:cNvPr id="114" name="Google Shape;114;p15"/>
          <p:cNvSpPr txBox="1"/>
          <p:nvPr/>
        </p:nvSpPr>
        <p:spPr>
          <a:xfrm>
            <a:off x="792480" y="4081409"/>
            <a:ext cx="30632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"Harvest Now, Decrypt Later".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현재의 암호화된 데이터를 지금</a:t>
            </a:r>
            <a:r>
              <a:rPr lang="en-US" sz="120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대량 탈취 후</a:t>
            </a:r>
            <a:r>
              <a:rPr lang="en-US" sz="120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lang="en-US" sz="1200" b="0" i="0" u="none" strike="noStrike" cap="none" dirty="0">
              <a:solidFill>
                <a:srgbClr val="D1D5DB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훗날 양자 컴퓨터로 해독하는 위협이 현실화</a:t>
            </a:r>
            <a:endParaRPr dirty="0"/>
          </a:p>
        </p:txBody>
      </p:sp>
      <p:sp>
        <p:nvSpPr>
          <p:cNvPr id="115" name="Google Shape;115;p15"/>
          <p:cNvSpPr txBox="1"/>
          <p:nvPr/>
        </p:nvSpPr>
        <p:spPr>
          <a:xfrm>
            <a:off x="5085873" y="3322439"/>
            <a:ext cx="2020252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NIST 표준 확정</a:t>
            </a:r>
            <a:endParaRPr dirty="0"/>
          </a:p>
        </p:txBody>
      </p:sp>
      <p:sp>
        <p:nvSpPr>
          <p:cNvPr id="116" name="Google Shape;116;p15"/>
          <p:cNvSpPr txBox="1"/>
          <p:nvPr/>
        </p:nvSpPr>
        <p:spPr>
          <a:xfrm>
            <a:off x="4690824" y="4075915"/>
            <a:ext cx="2838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2024년 8월, 미국 국립표준기술연구소(NIST)가 PQC 표준 알고리즘(Kyber, Dilithium 등)을 최종 확정</a:t>
            </a:r>
            <a:endParaRPr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8622362" y="3322439"/>
            <a:ext cx="25087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정부 주도 의무화</a:t>
            </a:r>
            <a:endParaRPr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8404860" y="4018030"/>
            <a:ext cx="30632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미국(2022)과 한국(2023) 모두 정부 주도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범국가 양자내성암호 전환 마스터플랜을 발표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rgbClr val="D1D5DB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2030년까지 공공 부문 중심 전환을 </a:t>
            </a:r>
            <a:r>
              <a:rPr lang="ko-KR" altLang="en-US" sz="1200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의무화</a:t>
            </a:r>
            <a:endParaRPr dirty="0"/>
          </a:p>
        </p:txBody>
      </p:sp>
      <p:pic>
        <p:nvPicPr>
          <p:cNvPr id="119" name="Google Shape;119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7400" y="262711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262711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77400" y="262711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1. 제안 배경: "지금 당장" PQC인가?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366" y="0"/>
            <a:ext cx="123670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43050"/>
            <a:ext cx="1104900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3795712" y="4712733"/>
            <a:ext cx="4600575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E5E7EB"/>
                </a:solidFill>
                <a:latin typeface="Lato"/>
                <a:ea typeface="Lato"/>
                <a:cs typeface="Lato"/>
                <a:sym typeface="Lato"/>
              </a:rPr>
              <a:t>글로벌 PQC 시장: 연평균 성장률(CAGR) </a:t>
            </a:r>
            <a:r>
              <a:rPr lang="en-US" sz="3000" b="1" i="0" u="none" strike="noStrike" cap="none" dirty="0">
                <a:solidFill>
                  <a:srgbClr val="10B981"/>
                </a:solidFill>
                <a:latin typeface="Lato"/>
                <a:ea typeface="Lato"/>
                <a:cs typeface="Lato"/>
                <a:sym typeface="Lato"/>
              </a:rPr>
              <a:t>46.2%</a:t>
            </a:r>
            <a:endParaRPr sz="3000" dirty="0"/>
          </a:p>
        </p:txBody>
      </p:sp>
      <p:sp>
        <p:nvSpPr>
          <p:cNvPr id="130" name="Google Shape;130;p16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1. 제안 배경: 폭발적인 PQC 시장 성장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4C631-7F7B-1A3B-ED73-4E968F1A0CCC}"/>
              </a:ext>
            </a:extLst>
          </p:cNvPr>
          <p:cNvSpPr txBox="1"/>
          <p:nvPr/>
        </p:nvSpPr>
        <p:spPr>
          <a:xfrm>
            <a:off x="8017566" y="4007702"/>
            <a:ext cx="2670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(Source: MarketsandMarkets, 2024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821" y="0"/>
            <a:ext cx="123541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65040"/>
            <a:ext cx="5286375" cy="289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465040"/>
            <a:ext cx="5286375" cy="2899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849391" y="2770990"/>
            <a:ext cx="4730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1. 암호 자산 현황 파악 수단 부재</a:t>
            </a:r>
            <a:endParaRPr dirty="0"/>
          </a:p>
        </p:txBody>
      </p:sp>
      <p:sp>
        <p:nvSpPr>
          <p:cNvPr id="139" name="Google Shape;139;p17"/>
          <p:cNvSpPr txBox="1"/>
          <p:nvPr/>
        </p:nvSpPr>
        <p:spPr>
          <a:xfrm>
            <a:off x="849391" y="3724382"/>
            <a:ext cx="47307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현재 </a:t>
            </a: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내부에 어떤 암호 알고리즘(RSA, ECC 등)이 정확히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어디에, 얼마나 많이 쓰이고 있는지 파악할 수단 </a:t>
            </a:r>
            <a:r>
              <a:rPr lang="ko-KR" alt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부재</a:t>
            </a:r>
            <a:endParaRPr dirty="0"/>
          </a:p>
        </p:txBody>
      </p:sp>
      <p:sp>
        <p:nvSpPr>
          <p:cNvPr id="140" name="Google Shape;140;p17"/>
          <p:cNvSpPr txBox="1"/>
          <p:nvPr/>
        </p:nvSpPr>
        <p:spPr>
          <a:xfrm>
            <a:off x="6612016" y="2770990"/>
            <a:ext cx="4730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2. 위험도 기반 우선순위 전략 부재</a:t>
            </a:r>
            <a:endParaRPr dirty="0"/>
          </a:p>
        </p:txBody>
      </p:sp>
      <p:sp>
        <p:nvSpPr>
          <p:cNvPr id="141" name="Google Shape;141;p17"/>
          <p:cNvSpPr txBox="1"/>
          <p:nvPr/>
        </p:nvSpPr>
        <p:spPr>
          <a:xfrm>
            <a:off x="6724612" y="3724382"/>
            <a:ext cx="45054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비즈니스 중요도와 노출 위험도를 고려하여 "무엇부터 전환해야 하는지"에 대한 위험도 기반 우선순위 확보 전략 </a:t>
            </a:r>
            <a:r>
              <a:rPr lang="ko-KR" alt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부재</a:t>
            </a:r>
            <a:endParaRPr dirty="0"/>
          </a:p>
        </p:txBody>
      </p:sp>
      <p:sp>
        <p:nvSpPr>
          <p:cNvPr id="142" name="Google Shape;142;p17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1. 제안 배경: 진짜 문제, "어떻게?"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367" y="0"/>
            <a:ext cx="1236061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43050"/>
            <a:ext cx="11049000" cy="4743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18"/>
          <p:cNvGraphicFramePr/>
          <p:nvPr>
            <p:extLst>
              <p:ext uri="{D42A27DB-BD31-4B8C-83A1-F6EECF244321}">
                <p14:modId xmlns:p14="http://schemas.microsoft.com/office/powerpoint/2010/main" val="2382787390"/>
              </p:ext>
            </p:extLst>
          </p:nvPr>
        </p:nvGraphicFramePr>
        <p:xfrm>
          <a:off x="571500" y="2375594"/>
          <a:ext cx="11049000" cy="1901100"/>
        </p:xfrm>
        <a:graphic>
          <a:graphicData uri="http://schemas.openxmlformats.org/drawingml/2006/table">
            <a:tbl>
              <a:tblPr firstRow="1" bandRow="1">
                <a:noFill/>
                <a:tableStyleId>{1E1151F9-DB2A-4742-8A61-1B21E67ED9F8}</a:tableStyleId>
              </a:tblPr>
              <a:tblGrid>
                <a:gridCol w="9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E5E7E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구분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E5E7E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IBM / Google PQC Project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E5E7E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Open Quantum Safe (OQS)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E5E7E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SonarQube (기존 SAST)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1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 dirty="0">
                          <a:solidFill>
                            <a:srgbClr val="D1D5D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핵심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D1D5D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인프라 수준 적용 실험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D1D5D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PQC 알고리즘 라이브러리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D1D5D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코드 취약점(CVE) 탐지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 dirty="0">
                          <a:solidFill>
                            <a:srgbClr val="D1D5D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한계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D1D5D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코드 수준 진단 기능 부재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D1D5D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분석/시각화 도구 부재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 dirty="0">
                          <a:solidFill>
                            <a:srgbClr val="D1D5D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PQC 적합성 진단 불가능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0" name="Google Shape;150;p18"/>
          <p:cNvSpPr/>
          <p:nvPr/>
        </p:nvSpPr>
        <p:spPr>
          <a:xfrm>
            <a:off x="571500" y="3018532"/>
            <a:ext cx="932705" cy="9525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504205" y="3018532"/>
            <a:ext cx="3353544" cy="9525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4857750" y="3018532"/>
            <a:ext cx="3619946" cy="9525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8477696" y="3018532"/>
            <a:ext cx="3142803" cy="9525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571500" y="3645247"/>
            <a:ext cx="932705" cy="9525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504205" y="3645247"/>
            <a:ext cx="3353544" cy="9525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857750" y="3645247"/>
            <a:ext cx="3619946" cy="9525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8477696" y="3645247"/>
            <a:ext cx="3142803" cy="9525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2. 관련 사례 및 한계점: 기존 툴의 한계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124" y="0"/>
            <a:ext cx="1230224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571500" y="2744092"/>
            <a:ext cx="52863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r>
              <a:rPr lang="en-US" sz="8000" b="1" i="0" u="none" strike="noStrike" cap="none" dirty="0">
                <a:solidFill>
                  <a:srgbClr val="9CA3A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10000" b="1" i="0" u="none" strike="noStrike" cap="none" dirty="0">
                <a:solidFill>
                  <a:srgbClr val="9CA3AF"/>
                </a:solidFill>
                <a:latin typeface="Poppins"/>
                <a:ea typeface="Poppins"/>
                <a:cs typeface="Poppins"/>
                <a:sym typeface="Poppins"/>
              </a:rPr>
              <a:t>100</a:t>
            </a:r>
            <a:endParaRPr sz="10000" dirty="0"/>
          </a:p>
        </p:txBody>
      </p:sp>
      <p:sp>
        <p:nvSpPr>
          <p:cNvPr id="165" name="Google Shape;165;p19"/>
          <p:cNvSpPr txBox="1"/>
          <p:nvPr/>
        </p:nvSpPr>
        <p:spPr>
          <a:xfrm>
            <a:off x="571463" y="4475692"/>
            <a:ext cx="528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전 세계 기업 PQC 준비도 평균 점수</a:t>
            </a:r>
            <a:endParaRPr dirty="0"/>
          </a:p>
        </p:txBody>
      </p:sp>
      <p:sp>
        <p:nvSpPr>
          <p:cNvPr id="166" name="Google Shape;166;p19"/>
          <p:cNvSpPr txBox="1"/>
          <p:nvPr/>
        </p:nvSpPr>
        <p:spPr>
          <a:xfrm>
            <a:off x="571463" y="4875742"/>
            <a:ext cx="52863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(IBM Institute for Business Value, 2024)</a:t>
            </a:r>
            <a:endParaRPr sz="1200"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6334125" y="2744092"/>
            <a:ext cx="55506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대부분 </a:t>
            </a:r>
            <a:r>
              <a:rPr lang="en-US" sz="2600" b="1" i="0" u="none" strike="noStrike" cap="none" dirty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'탐색' </a:t>
            </a:r>
            <a:r>
              <a:rPr lang="en-US" sz="2600" b="1" i="0" u="none" strike="noStrike" cap="non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단계에 머물러 있습니다</a:t>
            </a:r>
            <a:endParaRPr sz="2600" dirty="0"/>
          </a:p>
        </p:txBody>
      </p:sp>
      <p:sp>
        <p:nvSpPr>
          <p:cNvPr id="168" name="Google Shape;168;p19"/>
          <p:cNvSpPr txBox="1"/>
          <p:nvPr/>
        </p:nvSpPr>
        <p:spPr>
          <a:xfrm>
            <a:off x="6334125" y="3334642"/>
            <a:ext cx="5286375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전 세계 565개 기업의 양자내성 대비 수준 평균은 21</a:t>
            </a:r>
            <a:r>
              <a:rPr lang="ko-KR" alt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점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대부분의 조직이 여전히 'Discovery (탐색)' 단계(10.43점)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실제 'Transformation (전환)' 단계(3.32점)</a:t>
            </a:r>
            <a:endParaRPr dirty="0"/>
          </a:p>
        </p:txBody>
      </p:sp>
      <p:sp>
        <p:nvSpPr>
          <p:cNvPr id="169" name="Google Shape;169;p19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2. 관련 사례 및 한계점: 처참한 PQC 준비도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3762" y="0"/>
            <a:ext cx="123670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571500" y="1771650"/>
            <a:ext cx="5550693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"Rip &amp; Replace" 딜레마</a:t>
            </a:r>
            <a:endParaRPr dirty="0"/>
          </a:p>
        </p:txBody>
      </p:sp>
      <p:sp>
        <p:nvSpPr>
          <p:cNvPr id="178" name="Google Shape;178;p20"/>
          <p:cNvSpPr txBox="1"/>
          <p:nvPr/>
        </p:nvSpPr>
        <p:spPr>
          <a:xfrm>
            <a:off x="581025" y="2321016"/>
            <a:ext cx="5286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87171"/>
                </a:solidFill>
                <a:latin typeface="Lato"/>
                <a:ea typeface="Lato"/>
                <a:cs typeface="Lato"/>
                <a:sym typeface="Lato"/>
              </a:rPr>
              <a:t>'단순 라이브러리 업그레이드'가 불가능합니다.</a:t>
            </a:r>
            <a:endParaRPr sz="1500" dirty="0"/>
          </a:p>
        </p:txBody>
      </p:sp>
      <p:sp>
        <p:nvSpPr>
          <p:cNvPr id="179" name="Google Shape;179;p20"/>
          <p:cNvSpPr txBox="1"/>
          <p:nvPr/>
        </p:nvSpPr>
        <p:spPr>
          <a:xfrm>
            <a:off x="581024" y="2763464"/>
            <a:ext cx="52863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PQC에 취약한 모든 코드를 </a:t>
            </a:r>
            <a:r>
              <a:rPr lang="en-US" sz="1350" b="1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전면 리팩토링 </a:t>
            </a:r>
            <a:r>
              <a:rPr lang="ko-KR" alt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해야 하는 딜레마</a:t>
            </a:r>
            <a:endParaRPr dirty="0"/>
          </a:p>
        </p:txBody>
      </p:sp>
      <p:sp>
        <p:nvSpPr>
          <p:cNvPr id="181" name="Google Shape;181;p20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3. 프로젝트 개요: PQC 생태계의 "혼돈기"</a:t>
            </a:r>
            <a:endParaRPr dirty="0"/>
          </a:p>
        </p:txBody>
      </p:sp>
      <p:pic>
        <p:nvPicPr>
          <p:cNvPr id="3" name="그림 2" descr="텍스트, 스크린샷, 빛, 웹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90786B-C712-F1F1-A01C-CEEFE4900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55" y="1733550"/>
            <a:ext cx="6146139" cy="35837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367" y="0"/>
            <a:ext cx="1230224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6269101" y="2499420"/>
            <a:ext cx="45872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'수리(Fixing)' 툴이 </a:t>
            </a:r>
            <a:r>
              <a:rPr lang="ko-KR" altLang="en-US" sz="3000" b="1" i="0" u="none" strike="noStrike" cap="non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아닌 </a:t>
            </a:r>
            <a:endParaRPr lang="en-US" altLang="ko-KR" sz="3000" b="1" dirty="0">
              <a:solidFill>
                <a:srgbClr val="E5E7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'전략 수립(Planning)' 툴</a:t>
            </a:r>
            <a:endParaRPr sz="3000" dirty="0"/>
          </a:p>
        </p:txBody>
      </p:sp>
      <p:sp>
        <p:nvSpPr>
          <p:cNvPr id="189" name="Google Shape;189;p21"/>
          <p:cNvSpPr txBox="1"/>
          <p:nvPr/>
        </p:nvSpPr>
        <p:spPr>
          <a:xfrm>
            <a:off x="6334125" y="3893790"/>
            <a:ext cx="52863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1D5DB"/>
                </a:solidFill>
                <a:latin typeface="Lato"/>
                <a:ea typeface="Lato"/>
                <a:cs typeface="Lato"/>
                <a:sym typeface="Lato"/>
              </a:rPr>
              <a:t>'비싼 진단'과 '아키텍처 설계'의 공백을 AI로 자동화</a:t>
            </a:r>
            <a:endParaRPr dirty="0"/>
          </a:p>
        </p:txBody>
      </p:sp>
      <p:sp>
        <p:nvSpPr>
          <p:cNvPr id="190" name="Google Shape;190;p21"/>
          <p:cNvSpPr txBox="1"/>
          <p:nvPr/>
        </p:nvSpPr>
        <p:spPr>
          <a:xfrm>
            <a:off x="6334125" y="4226189"/>
            <a:ext cx="5286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'최소의 비용으로 최대의 보안 효과'</a:t>
            </a:r>
            <a:endParaRPr sz="1500" dirty="0">
              <a:solidFill>
                <a:srgbClr val="FFFF00"/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3. 프로젝트 개요: 우리의 솔루션, "AI Architect"</a:t>
            </a:r>
            <a:endParaRPr dirty="0"/>
          </a:p>
        </p:txBody>
      </p:sp>
      <p:pic>
        <p:nvPicPr>
          <p:cNvPr id="7" name="그림 6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899E2B-9932-E97F-8E68-7D0D5F39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70" y="2032107"/>
            <a:ext cx="5357740" cy="3000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914</Words>
  <Application>Microsoft Office PowerPoint</Application>
  <PresentationFormat>와이드스크린</PresentationFormat>
  <Paragraphs>143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Lato</vt:lpstr>
      <vt:lpstr>Poppins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최진혁(2020150046)</cp:lastModifiedBy>
  <cp:revision>89</cp:revision>
  <dcterms:modified xsi:type="dcterms:W3CDTF">2025-11-23T02:28:23Z</dcterms:modified>
</cp:coreProperties>
</file>